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3" r:id="rId4"/>
    <p:sldId id="264" r:id="rId5"/>
    <p:sldId id="274" r:id="rId6"/>
    <p:sldId id="273" r:id="rId7"/>
    <p:sldId id="271" r:id="rId8"/>
    <p:sldId id="267" r:id="rId9"/>
    <p:sldId id="272" r:id="rId10"/>
    <p:sldId id="265" r:id="rId11"/>
    <p:sldId id="275" r:id="rId12"/>
    <p:sldId id="257" r:id="rId13"/>
    <p:sldId id="268" r:id="rId14"/>
    <p:sldId id="261" r:id="rId15"/>
    <p:sldId id="276" r:id="rId16"/>
    <p:sldId id="266" r:id="rId17"/>
    <p:sldId id="277" r:id="rId18"/>
    <p:sldId id="278" r:id="rId19"/>
    <p:sldId id="279" r:id="rId20"/>
    <p:sldId id="269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99"/>
    <a:srgbClr val="00FFFF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668" autoAdjust="0"/>
  </p:normalViewPr>
  <p:slideViewPr>
    <p:cSldViewPr>
      <p:cViewPr varScale="1">
        <p:scale>
          <a:sx n="116" d="100"/>
          <a:sy n="116" d="100"/>
        </p:scale>
        <p:origin x="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341FE-AE5C-47F1-8FD8-47C4A673A8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73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8" y="4797152"/>
            <a:ext cx="748883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Flavivirida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21BDA8C-0D1E-A6AC-5815-ADA44BCDF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3875276"/>
            <a:ext cx="7200800" cy="20740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НЕДЕЛЯ ПО БОРЬБЕ С ЗАРАЖЕНИЕМ И РАСПРОСТРАНЕНИЕМ ХРОНИЧЕСКОГО ВИРУСНОГО ГЕПАТИТА С</a:t>
            </a:r>
            <a:endParaRPr lang="ru-RU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1D79F3-D019-C357-827B-F9B5C43C1433}"/>
              </a:ext>
            </a:extLst>
          </p:cNvPr>
          <p:cNvSpPr txBox="1"/>
          <p:nvPr/>
        </p:nvSpPr>
        <p:spPr>
          <a:xfrm>
            <a:off x="1547664" y="6152822"/>
            <a:ext cx="72008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11 </a:t>
            </a:r>
            <a:r>
              <a:rPr kumimoji="0" lang="ru-RU" sz="17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МАРТА ПО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17 </a:t>
            </a:r>
            <a:r>
              <a:rPr kumimoji="0" lang="ru-RU" sz="17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МАРТА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2024 </a:t>
            </a:r>
            <a:r>
              <a:rPr kumimoji="0" lang="ru-RU" sz="17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ГОДА</a:t>
            </a:r>
            <a:endParaRPr kumimoji="0" lang="ru-RU" sz="1700" b="1" i="0" u="none" strike="noStrike" kern="1200" cap="none" spc="0" normalizeH="0" baseline="0" noProof="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9C2D61-6507-A185-E599-BEFA5A42475A}"/>
              </a:ext>
            </a:extLst>
          </p:cNvPr>
          <p:cNvSpPr txBox="1"/>
          <p:nvPr/>
        </p:nvSpPr>
        <p:spPr>
          <a:xfrm>
            <a:off x="971600" y="332656"/>
            <a:ext cx="79208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500" b="1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+mn-ea"/>
              </a:rPr>
              <a:t>КЛАССИФИКАЦИЯ ГЕПАТИТА С</a:t>
            </a:r>
            <a:endParaRPr lang="ru-RU" sz="35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B04E6F-D82A-495E-700B-770634084DDA}"/>
              </a:ext>
            </a:extLst>
          </p:cNvPr>
          <p:cNvSpPr txBox="1"/>
          <p:nvPr/>
        </p:nvSpPr>
        <p:spPr>
          <a:xfrm>
            <a:off x="827585" y="1196752"/>
            <a:ext cx="806489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Вирус гепатита С может вызывать как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ОСТРУЮ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так и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ХРОНИЧЕСКУЮ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инфекцию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E77FF9-BB9A-1665-F3E5-29F3A63858B4}"/>
              </a:ext>
            </a:extLst>
          </p:cNvPr>
          <p:cNvSpPr txBox="1"/>
          <p:nvPr/>
        </p:nvSpPr>
        <p:spPr>
          <a:xfrm>
            <a:off x="251521" y="2406135"/>
            <a:ext cx="8640958" cy="42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после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инфи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ия</a:t>
            </a:r>
            <a:r>
              <a:rPr lang="ru-RU" sz="33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сом </a:t>
            </a:r>
            <a:r>
              <a:rPr lang="ru-RU" sz="33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</a:t>
            </a:r>
            <a:r>
              <a:rPr lang="ru-RU" sz="3300" b="1" spc="-5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3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 С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 человека не с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3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с ним справиться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 продол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ает ра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жаться 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лее</a:t>
            </a:r>
            <a:r>
              <a:rPr lang="ru-RU" sz="33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33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цев,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значит заболев</a:t>
            </a:r>
            <a:r>
              <a:rPr lang="ru-RU" sz="33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еш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3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ронич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3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 форм</a:t>
            </a:r>
            <a:r>
              <a:rPr lang="ru-RU" sz="33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 хронической формы — это цирроз печени (27 %) и гепатоцеллюлярная карцинома </a:t>
            </a:r>
          </a:p>
        </p:txBody>
      </p:sp>
    </p:spTree>
    <p:extLst>
      <p:ext uri="{BB962C8B-B14F-4D97-AF65-F5344CB8AC3E}">
        <p14:creationId xmlns:p14="http://schemas.microsoft.com/office/powerpoint/2010/main" val="708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5C4E767-E035-54C3-4AD6-69FC46D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90" y="4054476"/>
            <a:ext cx="8639555" cy="2254844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buClr>
                <a:srgbClr val="CC3300"/>
              </a:buClr>
            </a:pP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Общее недомогание 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Тошнота или снижение аппетита 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Боли в области желудка 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Потемнение мочи 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Пожелтение кожи и склер глаз (желтуха) 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Лихорадка 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Мышечные и суставные боли 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0E62277-695B-1E43-9C3E-969058AE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123"/>
            <a:ext cx="2987823" cy="20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C7B0BA-8BDE-1817-1CE0-48C14037A688}"/>
              </a:ext>
            </a:extLst>
          </p:cNvPr>
          <p:cNvSpPr txBox="1"/>
          <p:nvPr/>
        </p:nvSpPr>
        <p:spPr>
          <a:xfrm>
            <a:off x="3059833" y="764704"/>
            <a:ext cx="6084166" cy="1088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ПОНЯТЬ, ЧТО У МЕНЯ ГЕПАТИТ С?</a:t>
            </a:r>
            <a:endParaRPr lang="ru-RU" sz="3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C920FA-B4E9-9B95-5234-7C862AFBFC7F}"/>
              </a:ext>
            </a:extLst>
          </p:cNvPr>
          <p:cNvSpPr txBox="1"/>
          <p:nvPr/>
        </p:nvSpPr>
        <p:spPr>
          <a:xfrm>
            <a:off x="275990" y="2204865"/>
            <a:ext cx="86395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правило, течение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имеет совершенно никаких проявлений. У некоторых на ранней стадии заболевания, спустя 1-3 месяца от заражения </a:t>
            </a:r>
            <a:r>
              <a:rPr lang="ru-RU" sz="25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ГЕПАТИТОМ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могут встречаться следующие симптомы болезни: </a:t>
            </a:r>
            <a:endParaRPr lang="ru-RU" sz="25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A57BB8-090F-3B25-E505-5C24F9458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553951"/>
            <a:ext cx="2543344" cy="207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1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5C4E767-E035-54C3-4AD6-69FC46D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91654"/>
            <a:ext cx="6359770" cy="104911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solidFill>
                    <a:srgbClr val="F14124">
                      <a:lumMod val="75000"/>
                    </a:srgbClr>
                  </a:solidFill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КАК ПОНЯТЬ, ЧТО У МЕНЯ ГЕПАТИТ С?</a:t>
            </a: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FB73DDA-E87D-A673-6848-13035709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475"/>
            <a:ext cx="3096344" cy="24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3A7618-051C-9533-81A4-92D099728727}"/>
              </a:ext>
            </a:extLst>
          </p:cNvPr>
          <p:cNvSpPr txBox="1"/>
          <p:nvPr/>
        </p:nvSpPr>
        <p:spPr>
          <a:xfrm>
            <a:off x="179512" y="1700808"/>
            <a:ext cx="8736034" cy="496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Симптомы хронического вирусного 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</a:t>
            </a:r>
            <a:r>
              <a:rPr lang="ru-RU" sz="22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правило</a:t>
            </a:r>
            <a:r>
              <a:rPr lang="ru-RU" sz="22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становятся заметными спустя многие годы. К ним относятся: 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Кровоточивость после незначительных травм (низкая свертываемость крови)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образованию синяков (по той же причине)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Кожный зуд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Накопление жидкости в брюшной полости 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(асцит)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Отеки на ногах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Беспричинная потеря веса 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Спутанность сознания, сонливость и 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невнятность речи (печеночная энцефалопатия) </a:t>
            </a:r>
            <a:endParaRPr lang="ru-RU" sz="1900" dirty="0">
              <a:solidFill>
                <a:srgbClr val="22242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Проступающие на коже кровеносные сосуды,</a:t>
            </a:r>
          </a:p>
          <a:p>
            <a:pPr lvl="0" algn="just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  <a:buClr>
                <a:srgbClr val="CC3300"/>
              </a:buClr>
              <a:buSzPct val="100000"/>
              <a:tabLst>
                <a:tab pos="457200" algn="l"/>
              </a:tabLst>
            </a:pP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виде паукообразных звездочек (</a:t>
            </a:r>
            <a:r>
              <a:rPr lang="ru-RU" sz="1900" dirty="0" err="1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телеангиэктазии</a:t>
            </a:r>
            <a:r>
              <a:rPr lang="ru-RU" sz="1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A99B8-A8A6-E74C-6822-B4AAF731819D}"/>
              </a:ext>
            </a:extLst>
          </p:cNvPr>
          <p:cNvSpPr txBox="1"/>
          <p:nvPr/>
        </p:nvSpPr>
        <p:spPr>
          <a:xfrm>
            <a:off x="2915816" y="332656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 С ИЗЛЕЧИМ ?</a:t>
            </a:r>
            <a:endParaRPr lang="ru-RU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8C3F75-8088-6F01-99E4-27088F8E2286}"/>
              </a:ext>
            </a:extLst>
          </p:cNvPr>
          <p:cNvSpPr txBox="1"/>
          <p:nvPr/>
        </p:nvSpPr>
        <p:spPr>
          <a:xfrm>
            <a:off x="467545" y="1196752"/>
            <a:ext cx="83529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sz="31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 С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уже многие годы является излечимым заболеванием. Прием курса специальных противовирусных препаратов приводит к полному удалению (элиминации) вируса из организма человека и выздоровлению от </a:t>
            </a:r>
            <a:r>
              <a:rPr lang="ru-RU" sz="31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ГЕПАТИТА С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Около 20% переболевших острым </a:t>
            </a:r>
            <a:r>
              <a:rPr lang="ru-RU" sz="3100" b="1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+mn-ea"/>
              </a:rPr>
              <a:t>ГЕПАТИТОМ С</a:t>
            </a:r>
            <a:r>
              <a:rPr lang="ru-RU" sz="3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спонтанно </a:t>
            </a:r>
            <a:r>
              <a:rPr lang="ru-RU" sz="31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самоизлечиваются</a:t>
            </a:r>
            <a:r>
              <a:rPr lang="ru-RU" sz="3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. Этому способствуют генетическая предрасположенность, полноценный отдых, обильное питьё и здоровое питание</a:t>
            </a:r>
            <a:endParaRPr lang="ru-RU" sz="3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0E35639-B309-210D-D4F1-99F1ADEA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03" y="4166624"/>
            <a:ext cx="2598285" cy="199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F86872-9B47-87D0-3AAC-C39501B99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0" y="4297658"/>
            <a:ext cx="2435482" cy="203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03213"/>
            <a:ext cx="7416824" cy="62307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ЛЕЧЕНИЕ ГЕПАТИТА 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57376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Инъекции интерферона, которые на сегодняшний день являются наиболее распространенным способом лечения гепатита С, наряду с применением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рибавирина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существенно повышают риск развития депрессии. Интерферон, который в норме вырабатывается клетками организма при вирусном заболевании, ведет к усталости и желанию побыть одному.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66624"/>
            <a:ext cx="2895420" cy="223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899279" y="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99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B37686-2880-FF81-7523-98357909A128}"/>
              </a:ext>
            </a:extLst>
          </p:cNvPr>
          <p:cNvSpPr txBox="1"/>
          <p:nvPr/>
        </p:nvSpPr>
        <p:spPr>
          <a:xfrm>
            <a:off x="2843809" y="404664"/>
            <a:ext cx="5904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ВАКЦИНАЦИЯ ОТ ВИРУСНОГО ГЕПАТИТА С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2CE5A3-0F9A-7DD6-22CE-45FA6D102023}"/>
              </a:ext>
            </a:extLst>
          </p:cNvPr>
          <p:cNvSpPr txBox="1"/>
          <p:nvPr/>
        </p:nvSpPr>
        <p:spPr>
          <a:xfrm>
            <a:off x="467544" y="1484785"/>
            <a:ext cx="8424936" cy="527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данный момент в мире не существует вакцины против </a:t>
            </a:r>
            <a:r>
              <a:rPr lang="ru-RU" sz="26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С.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Постоянно ведутся разработки такой вакцины, однако ВГС очень изменчив (часто мутирует), что сильно затрудняет разработку надежного вакцинного препарата. 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пациенту с </a:t>
            </a:r>
            <a:r>
              <a:rPr lang="ru-RU" sz="26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ГЕПАТИТОМ С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будет рекомендована вакцинация против гепатитов А и В – других типов вирусов, также поражающих печень. Это особенно важно у данной категории пациентов, поскольку острый гепатит А или В, на фоне хронического </a:t>
            </a:r>
            <a:r>
              <a:rPr lang="ru-RU" sz="26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ГЕПАТИТА С </a:t>
            </a:r>
            <a:r>
              <a:rPr lang="ru-RU" sz="26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может резко осложнить течение болезни и ухудшить ее прогноз. 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BE7B411-BE2B-579A-F4D0-DA4482C4A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6" b="86501" l="27200" r="72100">
                        <a14:foregroundMark x1="30100" y1="15275" x2="30600" y2="22735"/>
                        <a14:foregroundMark x1="69500" y1="26288" x2="69300" y2="30551"/>
                        <a14:foregroundMark x1="30700" y1="53819" x2="30700" y2="59503"/>
                        <a14:foregroundMark x1="30600" y1="30551" x2="30600" y2="48135"/>
                        <a14:foregroundMark x1="30500" y1="50089" x2="30400" y2="54174"/>
                        <a14:foregroundMark x1="30600" y1="67673" x2="30600" y2="70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53" t="8134" r="26979" b="11480"/>
          <a:stretch/>
        </p:blipFill>
        <p:spPr bwMode="auto">
          <a:xfrm rot="1825530">
            <a:off x="453107" y="2396122"/>
            <a:ext cx="1516277" cy="14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F93D50-6701-89D1-3061-1B61C8C501DD}"/>
              </a:ext>
            </a:extLst>
          </p:cNvPr>
          <p:cNvSpPr txBox="1"/>
          <p:nvPr/>
        </p:nvSpPr>
        <p:spPr>
          <a:xfrm>
            <a:off x="2915816" y="255781"/>
            <a:ext cx="5976664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9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ГЕПАТИТА С</a:t>
            </a:r>
            <a:endParaRPr lang="ru-RU" sz="2900" dirty="0">
              <a:ln>
                <a:solidFill>
                  <a:srgbClr val="CC3300"/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6FBB5E-0A29-A00A-B48F-19F055969479}"/>
              </a:ext>
            </a:extLst>
          </p:cNvPr>
          <p:cNvSpPr txBox="1"/>
          <p:nvPr/>
        </p:nvSpPr>
        <p:spPr>
          <a:xfrm>
            <a:off x="2242980" y="1261808"/>
            <a:ext cx="6577492" cy="88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5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Прекратите использование инъекционных наркотиков</a:t>
            </a:r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CDFBEF-CFBF-0806-8746-111497784142}"/>
              </a:ext>
            </a:extLst>
          </p:cNvPr>
          <p:cNvSpPr txBox="1"/>
          <p:nvPr/>
        </p:nvSpPr>
        <p:spPr>
          <a:xfrm>
            <a:off x="2242980" y="2276872"/>
            <a:ext cx="6649500" cy="171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Практикуйте безопасный секс (барьерные методы контрацепции, постоянный половой партнер) и не вступайте в сомнительные</a:t>
            </a:r>
            <a:r>
              <a:rPr lang="ru-RU" sz="2500" dirty="0">
                <a:solidFill>
                  <a:srgbClr val="2224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2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половые связи         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0825FC6-14D6-77BF-CB92-050FD97A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59" y="3988046"/>
            <a:ext cx="2376264" cy="23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E34DBF-6878-7452-2C86-DAA548B55A37}"/>
              </a:ext>
            </a:extLst>
          </p:cNvPr>
          <p:cNvSpPr txBox="1"/>
          <p:nvPr/>
        </p:nvSpPr>
        <p:spPr>
          <a:xfrm>
            <a:off x="179511" y="4261884"/>
            <a:ext cx="5976665" cy="21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манипуляции проводите по показаниям </a:t>
            </a: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(переливание крови только по жизненным показаниям, обоснованность инвазивных методов обследования и </a:t>
            </a:r>
            <a:r>
              <a:rPr lang="ru-RU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д.р</a:t>
            </a: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C09088-A013-897B-2D81-DD7C57EF45AC}"/>
              </a:ext>
            </a:extLst>
          </p:cNvPr>
          <p:cNvSpPr txBox="1"/>
          <p:nvPr/>
        </p:nvSpPr>
        <p:spPr>
          <a:xfrm>
            <a:off x="2555776" y="1140502"/>
            <a:ext cx="6264696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solidFill>
                    <a:srgbClr val="CC3300"/>
                  </a:solidFill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ПРОФИЛАКТИКА ГЕПАТИТА С</a:t>
            </a:r>
            <a:endParaRPr kumimoji="0" lang="ru-RU" sz="2900" b="0" i="0" u="none" strike="noStrike" kern="1200" cap="none" spc="0" normalizeH="0" baseline="0" noProof="0" dirty="0">
              <a:ln>
                <a:solidFill>
                  <a:srgbClr val="CC3300"/>
                </a:solidFill>
              </a:ln>
              <a:solidFill>
                <a:srgbClr val="FF802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B8AB3E-D85A-4C99-4807-3CA144B3B4F2}"/>
              </a:ext>
            </a:extLst>
          </p:cNvPr>
          <p:cNvSpPr txBox="1"/>
          <p:nvPr/>
        </p:nvSpPr>
        <p:spPr>
          <a:xfrm>
            <a:off x="395536" y="1916831"/>
            <a:ext cx="8424936" cy="4366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2224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профилактики заражения необходимо отказаться от нанесения татуировок, пирсинга и необоснованных косметологических процедур, а в случае их проведения обращаться в организации, имеющие необходимые разрешения на оказание соответствующих услуг, специалисты которых прошли обучение безопасным правилам работы и используют одноразовые или многоразовые простерилизованные инструменты. 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FF98D9-F25E-FB00-2126-2809B6DBEE2C}"/>
              </a:ext>
            </a:extLst>
          </p:cNvPr>
          <p:cNvSpPr txBox="1"/>
          <p:nvPr/>
        </p:nvSpPr>
        <p:spPr>
          <a:xfrm>
            <a:off x="2843808" y="898196"/>
            <a:ext cx="6048672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solidFill>
                    <a:srgbClr val="CC3300"/>
                  </a:solidFill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ПРОФИЛАКТИКА ГЕПАТИТА С</a:t>
            </a:r>
            <a:endParaRPr kumimoji="0" lang="ru-RU" sz="2900" b="0" i="0" u="none" strike="noStrike" kern="1200" cap="none" spc="0" normalizeH="0" baseline="0" noProof="0" dirty="0">
              <a:ln>
                <a:solidFill>
                  <a:srgbClr val="CC3300"/>
                </a:solidFill>
              </a:ln>
              <a:solidFill>
                <a:srgbClr val="FF802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40EAD2-F80F-A1FE-F957-8BBEBFFFAAF4}"/>
              </a:ext>
            </a:extLst>
          </p:cNvPr>
          <p:cNvSpPr txBox="1"/>
          <p:nvPr/>
        </p:nvSpPr>
        <p:spPr>
          <a:xfrm>
            <a:off x="332872" y="2204865"/>
            <a:ext cx="8415592" cy="37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словиях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имо п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льзовать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только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 бритва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маник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ными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(педик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и) принадл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жност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ми, з</a:t>
            </a:r>
            <a:r>
              <a:rPr lang="ru-RU" sz="32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ными</a:t>
            </a:r>
            <a:r>
              <a:rPr lang="ru-RU" sz="3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отенца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угими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дства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гигие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 и 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скать их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ия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гими члена</a:t>
            </a:r>
            <a:r>
              <a:rPr lang="ru-RU" sz="32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1964D9-10B0-F4ED-D42A-1EE01844E2EF}"/>
              </a:ext>
            </a:extLst>
          </p:cNvPr>
          <p:cNvSpPr txBox="1"/>
          <p:nvPr/>
        </p:nvSpPr>
        <p:spPr>
          <a:xfrm>
            <a:off x="2915815" y="332656"/>
            <a:ext cx="59766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ГЕПАТИТА С СРЕДИ МЕДИЦИНСКИХ РАБОТНИКОВ</a:t>
            </a:r>
            <a:endParaRPr lang="ru-RU" sz="2700" b="1" dirty="0">
              <a:solidFill>
                <a:srgbClr val="CC3300"/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BF063CA3-21BF-87B9-2777-5F9B5B38F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15" y="4437112"/>
            <a:ext cx="3237165" cy="2190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0E6CC1-BBBF-4834-FA6E-74E5481C5933}"/>
              </a:ext>
            </a:extLst>
          </p:cNvPr>
          <p:cNvSpPr txBox="1"/>
          <p:nvPr/>
        </p:nvSpPr>
        <p:spPr>
          <a:xfrm>
            <a:off x="323528" y="1717652"/>
            <a:ext cx="8568952" cy="480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при трудоустройстве проходят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и периодический медицинский осмотр, а в дальнейшем ежегодно</a:t>
            </a:r>
          </a:p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работники должны соблюдать технику безопасности на рабочем месте и использовать средства индивидуальной защиты (спецодежду, перчатки, маски и т.п.)</a:t>
            </a:r>
          </a:p>
          <a:p>
            <a:pPr marL="342900" lvl="0" indent="-342900" algn="just">
              <a:lnSpc>
                <a:spcPct val="107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учет случаев получения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микротравм и аварийных ситуаций,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связанных с попаданием крови и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биологических жидкостей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кожу и слизистые оболочки 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рабочем месте </a:t>
            </a:r>
          </a:p>
        </p:txBody>
      </p:sp>
    </p:spTree>
    <p:extLst>
      <p:ext uri="{BB962C8B-B14F-4D97-AF65-F5344CB8AC3E}">
        <p14:creationId xmlns:p14="http://schemas.microsoft.com/office/powerpoint/2010/main" val="36726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7FBE52-2C08-4222-0192-62E631866913}"/>
              </a:ext>
            </a:extLst>
          </p:cNvPr>
          <p:cNvSpPr txBox="1"/>
          <p:nvPr/>
        </p:nvSpPr>
        <p:spPr>
          <a:xfrm>
            <a:off x="179512" y="1628800"/>
            <a:ext cx="5119643" cy="318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7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sz="2700" b="1" spc="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700" b="1" spc="-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АТИТ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7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 tooltip="Греческий язы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греч.</a:t>
            </a:r>
            <a:r>
              <a:rPr lang="ru-RU" sz="27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— печень) 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во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ие пече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которое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 вызвать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бление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7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ля,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некото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ых</a:t>
            </a:r>
            <a:r>
              <a:rPr lang="ru-RU" sz="27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7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енн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препа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атов 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 инфицирова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ие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7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оторыми</a:t>
            </a:r>
            <a:r>
              <a:rPr lang="ru-RU" sz="27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</a:t>
            </a:r>
            <a:r>
              <a:rPr lang="ru-RU" sz="27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сами.</a:t>
            </a:r>
            <a:r>
              <a:rPr lang="ru-RU" sz="27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BF4CC2-ABA8-0DC8-B9A4-59B26143DDBC}"/>
              </a:ext>
            </a:extLst>
          </p:cNvPr>
          <p:cNvSpPr txBox="1"/>
          <p:nvPr/>
        </p:nvSpPr>
        <p:spPr>
          <a:xfrm>
            <a:off x="179512" y="5013176"/>
            <a:ext cx="5119643" cy="1404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Существует пять вирусов гепатита: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(болезнь Боткина),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B,</a:t>
            </a:r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C, D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endParaRPr lang="ru-RU" sz="2700" dirty="0">
              <a:ln>
                <a:solidFill>
                  <a:schemeClr val="accent6">
                    <a:lumMod val="75000"/>
                  </a:schemeClr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39B5667F-FC03-EAA1-FD60-78250E2F1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7877"/>
          <a:stretch/>
        </p:blipFill>
        <p:spPr bwMode="auto">
          <a:xfrm>
            <a:off x="5580113" y="476673"/>
            <a:ext cx="3165182" cy="59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2E5CED1D-7C25-E330-6730-3AEDD5EA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46" y="4546844"/>
            <a:ext cx="2696274" cy="2050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939919-1965-99CF-BD62-50A2AF24CD28}"/>
              </a:ext>
            </a:extLst>
          </p:cNvPr>
          <p:cNvSpPr txBox="1"/>
          <p:nvPr/>
        </p:nvSpPr>
        <p:spPr>
          <a:xfrm>
            <a:off x="3347865" y="260648"/>
            <a:ext cx="532859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3200" b="1" dirty="0">
                <a:ln>
                  <a:solidFill>
                    <a:srgbClr val="CC3300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ИММУНИТЕТ</a:t>
            </a:r>
            <a:endParaRPr lang="ru-RU" sz="3200" dirty="0">
              <a:ln>
                <a:solidFill>
                  <a:srgbClr val="CC3300"/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3CA073-CD59-56D3-3431-5856C128C23F}"/>
              </a:ext>
            </a:extLst>
          </p:cNvPr>
          <p:cNvSpPr txBox="1"/>
          <p:nvPr/>
        </p:nvSpPr>
        <p:spPr>
          <a:xfrm>
            <a:off x="2267744" y="1052736"/>
            <a:ext cx="6552727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Перенесенный вирусный гепатит С не создает достаточного иммунитета против повторного заражения.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B28643-0A63-E161-D7DD-D26B721ED030}"/>
              </a:ext>
            </a:extLst>
          </p:cNvPr>
          <p:cNvSpPr txBox="1"/>
          <p:nvPr/>
        </p:nvSpPr>
        <p:spPr>
          <a:xfrm>
            <a:off x="179512" y="2509941"/>
            <a:ext cx="655272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ИНТЕРЕСНО: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16C632-D2D1-CAC1-49DE-BF82697654A9}"/>
              </a:ext>
            </a:extLst>
          </p:cNvPr>
          <p:cNvSpPr txBox="1"/>
          <p:nvPr/>
        </p:nvSpPr>
        <p:spPr>
          <a:xfrm>
            <a:off x="323529" y="3089639"/>
            <a:ext cx="8352928" cy="354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 не заразитесь </a:t>
            </a:r>
            <a:r>
              <a:rPr lang="ru-RU" sz="24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ГЕПАТИТОМ С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когда целуетесь, держитесь за руки, едите из одной посуды с больным, подвергаетесь комариным укусам, стоите рядом с кашляющим или чихающим носителем. Вирус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ГЕПАТИТА С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передается только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кровью носителя.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endParaRPr lang="ru-RU" sz="2400" dirty="0">
              <a:latin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У пациентов с </a:t>
            </a:r>
            <a:r>
              <a:rPr lang="ru-RU" sz="2400" b="1" kern="1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+mn-ea"/>
              </a:rPr>
              <a:t>ГЕПАТИТОМ С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алкоголизация увеличивает риск </a:t>
            </a:r>
          </a:p>
          <a:p>
            <a:pPr algn="just">
              <a:spcBef>
                <a:spcPts val="200"/>
              </a:spcBef>
              <a:buClr>
                <a:srgbClr val="CC3300"/>
              </a:buClr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развития цирроза в 100 раз.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51F540-52FE-22A9-E427-E760A2D5AA6F}"/>
              </a:ext>
            </a:extLst>
          </p:cNvPr>
          <p:cNvSpPr txBox="1"/>
          <p:nvPr/>
        </p:nvSpPr>
        <p:spPr>
          <a:xfrm>
            <a:off x="2977430" y="213406"/>
            <a:ext cx="569902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5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</a:t>
            </a:r>
            <a:r>
              <a:rPr kumimoji="0" lang="ru-RU" sz="2900" b="1" i="0" u="none" strike="noStrike" kern="1200" cap="none" spc="0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1" i="0" u="none" strike="noStrike" kern="1200" cap="none" spc="-5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</a:t>
            </a:r>
            <a:r>
              <a:rPr kumimoji="0" lang="ru-RU" sz="2900" b="1" i="0" u="none" strike="noStrike" kern="1200" cap="none" spc="0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АТИТ</a:t>
            </a:r>
            <a:r>
              <a:rPr kumimoji="0" lang="ru-RU" sz="2900" b="1" i="0" u="none" strike="noStrike" kern="1200" cap="none" spc="5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1" i="0" u="none" strike="noStrike" kern="1200" cap="none" spc="0" normalizeH="0" baseline="0" noProof="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ru-RU" sz="29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это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аб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олева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ие, кото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ое вызывае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ся в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сом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гепа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ита С. При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 заб</a:t>
            </a:r>
            <a:r>
              <a:rPr kumimoji="0" lang="ru-RU" sz="29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ле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ии пор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ется пр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им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ществе</a:t>
            </a:r>
            <a:r>
              <a:rPr kumimoji="0" lang="ru-RU" sz="2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но печ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нь, однако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мог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 п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даться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 др</a:t>
            </a:r>
            <a:r>
              <a:rPr kumimoji="0" lang="ru-RU" sz="2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 важные орг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ан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ы, напри</a:t>
            </a:r>
            <a:r>
              <a:rPr kumimoji="0" lang="ru-RU" sz="2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ер,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почки или щит</a:t>
            </a:r>
            <a:r>
              <a:rPr kumimoji="0" lang="ru-RU" sz="29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идн</a:t>
            </a:r>
            <a:r>
              <a:rPr kumimoji="0" lang="ru-RU" sz="2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я железа.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BF485B-8FB2-21B3-3CDF-2F5126764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2" y="4084718"/>
            <a:ext cx="2744688" cy="250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F1C345-B50E-C201-CA3C-CF4FA793A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12" y="4087386"/>
            <a:ext cx="2744688" cy="255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DDDAAE-F35A-BFD2-106D-13EE7F686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5" y="4087387"/>
            <a:ext cx="2599208" cy="250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9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71A52D-84B2-F872-E44D-BDEEAB60A2E6}"/>
              </a:ext>
            </a:extLst>
          </p:cNvPr>
          <p:cNvSpPr txBox="1"/>
          <p:nvPr/>
        </p:nvSpPr>
        <p:spPr>
          <a:xfrm>
            <a:off x="2915816" y="260648"/>
            <a:ext cx="597666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ВОЗ во всем мире хроническим гепатитом С страдают примерно </a:t>
            </a:r>
            <a:r>
              <a:rPr lang="ru-RU" sz="26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58 миллионов 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человек, при этом ежегодно происходит около </a:t>
            </a:r>
            <a:r>
              <a:rPr lang="ru-RU" sz="26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1,5 миллиона 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новых случаев инфицирования</a:t>
            </a:r>
            <a:endParaRPr lang="ru-RU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D17B9A-B0C9-DE68-CB69-98E8E48373FC}"/>
              </a:ext>
            </a:extLst>
          </p:cNvPr>
          <p:cNvSpPr txBox="1"/>
          <p:nvPr/>
        </p:nvSpPr>
        <p:spPr>
          <a:xfrm>
            <a:off x="179512" y="2780928"/>
            <a:ext cx="489654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Самые высокие показатели заболеваемости наблюдаются в Регионе Восточного Средиземноморья и Европейском регионе, в каждом из которых у </a:t>
            </a:r>
            <a:r>
              <a:rPr lang="ru-RU" sz="25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 миллионов 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человек имеется хроническая инфекция. Россия не относится к странам с высоким уровнем распространенности болезни</a:t>
            </a:r>
            <a:endParaRPr lang="ru-RU" sz="25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DE4EF83B-9591-C139-BD02-B81EBD2E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17570"/>
            <a:ext cx="35402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1F3885-311A-4856-10EB-0941D91941EB}"/>
              </a:ext>
            </a:extLst>
          </p:cNvPr>
          <p:cNvSpPr txBox="1"/>
          <p:nvPr/>
        </p:nvSpPr>
        <p:spPr>
          <a:xfrm>
            <a:off x="395536" y="1412776"/>
            <a:ext cx="8496944" cy="3813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3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 </a:t>
            </a:r>
            <a:r>
              <a:rPr lang="ru-RU" sz="2800" b="1" spc="1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ГЕПАТИТОМ С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</a:pP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 России  за  последние  три  года</a:t>
            </a:r>
          </a:p>
          <a:p>
            <a:pPr indent="450215" algn="just">
              <a:lnSpc>
                <a:spcPct val="107000"/>
              </a:lnSpc>
            </a:pPr>
            <a:r>
              <a:rPr lang="ru-RU" sz="2800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снизилась примерно на 30 процентов. До начала эпидемии COVID-19 в России выявляли около 45 тысяч новых случаев заражения гепатитом С в год, а в 2020-м и 2021-м годах - примерно по 20 тысяч случаев, но это говорит скорее о снижении количества проведенных тестов во время пандемии</a:t>
            </a:r>
            <a:r>
              <a:rPr lang="ru-RU" sz="2800" spc="1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746669-21B3-8050-6ED4-BB77CF398A59}"/>
              </a:ext>
            </a:extLst>
          </p:cNvPr>
          <p:cNvSpPr txBox="1"/>
          <p:nvPr/>
        </p:nvSpPr>
        <p:spPr>
          <a:xfrm>
            <a:off x="2483768" y="692696"/>
            <a:ext cx="6480720" cy="128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ВОЗБУДИТЕЛЬ ИНФЕКЦИИ</a:t>
            </a:r>
            <a:endParaRPr lang="ru-RU" sz="3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98CAC4-1475-4D01-B150-2E037A8D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3" y="2492896"/>
            <a:ext cx="2723878" cy="2772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9C80CB-D854-809A-D4DE-1E899D92D3C3}"/>
              </a:ext>
            </a:extLst>
          </p:cNvPr>
          <p:cNvSpPr txBox="1"/>
          <p:nvPr/>
        </p:nvSpPr>
        <p:spPr>
          <a:xfrm>
            <a:off x="395535" y="2402890"/>
            <a:ext cx="51845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ГЕПАТИТ C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вызывается РНК-содержащим вирусом, относящимся к семейству 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Flaviviridae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34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2044E2-311C-9926-5018-A23F90D70B0D}"/>
              </a:ext>
            </a:extLst>
          </p:cNvPr>
          <p:cNvSpPr txBox="1"/>
          <p:nvPr/>
        </p:nvSpPr>
        <p:spPr>
          <a:xfrm>
            <a:off x="1259632" y="548680"/>
            <a:ext cx="7704856" cy="5150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ЗАРАЗИТЬСЯ ГЕПАТИТОМ С?</a:t>
            </a:r>
            <a:endParaRPr lang="ru-RU" sz="2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C2DD1-883E-53F7-C80E-4B970AD3A88F}"/>
              </a:ext>
            </a:extLst>
          </p:cNvPr>
          <p:cNvSpPr txBox="1"/>
          <p:nvPr/>
        </p:nvSpPr>
        <p:spPr>
          <a:xfrm>
            <a:off x="323528" y="1484784"/>
            <a:ext cx="850674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 </a:t>
            </a:r>
            <a:r>
              <a:rPr lang="ru-RU" sz="3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</a:t>
            </a:r>
            <a:r>
              <a:rPr lang="ru-RU" sz="3000" b="1" spc="-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 </a:t>
            </a:r>
            <a:r>
              <a:rPr lang="ru-RU" sz="3000" b="1" spc="5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ится  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льшом к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личестве в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и др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гих</a:t>
            </a:r>
            <a:r>
              <a:rPr lang="ru-RU" sz="3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огич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ских  жид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ицирова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человека.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З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ние  чаще  вс</a:t>
            </a:r>
            <a:r>
              <a:rPr lang="ru-RU" sz="3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ит,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кр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вь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нфици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че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овека</a:t>
            </a:r>
            <a:endParaRPr lang="ru-RU" sz="30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ает в кр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вь или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жденн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</a:t>
            </a:r>
            <a:r>
              <a:rPr lang="ru-RU" sz="3000" spc="2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(слизи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ые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оболочки) др</a:t>
            </a:r>
            <a:r>
              <a:rPr lang="ru-RU" sz="3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</a:p>
          <a:p>
            <a:pPr algn="just"/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</a:t>
            </a:r>
            <a:r>
              <a:rPr lang="ru-RU" sz="3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</a:t>
            </a:r>
            <a:r>
              <a:rPr lang="ru-RU" sz="3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endParaRPr lang="ru-RU" sz="3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715093-4E9F-95BF-554E-FD7BAD49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3"/>
            <a:ext cx="2746103" cy="29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Беременная">
            <a:extLst>
              <a:ext uri="{FF2B5EF4-FFF2-40B4-BE49-F238E27FC236}">
                <a16:creationId xmlns:a16="http://schemas.microsoft.com/office/drawing/2014/main" xmlns="" id="{B41D689E-1668-AECD-4A33-0949B58E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0" y="2280017"/>
            <a:ext cx="857803" cy="85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D98EC91-ACE9-4CB4-16EF-AEA0F57857BF}"/>
              </a:ext>
            </a:extLst>
          </p:cNvPr>
          <p:cNvSpPr/>
          <p:nvPr/>
        </p:nvSpPr>
        <p:spPr>
          <a:xfrm>
            <a:off x="1148502" y="2505701"/>
            <a:ext cx="296939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От матери к ребёнку</a:t>
            </a:r>
          </a:p>
        </p:txBody>
      </p:sp>
      <p:pic>
        <p:nvPicPr>
          <p:cNvPr id="4" name="Picture 10" descr="Зубная щетка">
            <a:extLst>
              <a:ext uri="{FF2B5EF4-FFF2-40B4-BE49-F238E27FC236}">
                <a16:creationId xmlns:a16="http://schemas.microsoft.com/office/drawing/2014/main" xmlns="" id="{447F9A46-A99C-88B0-7934-15024BB9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" y="3490316"/>
            <a:ext cx="720000" cy="7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Бритва">
            <a:extLst>
              <a:ext uri="{FF2B5EF4-FFF2-40B4-BE49-F238E27FC236}">
                <a16:creationId xmlns:a16="http://schemas.microsoft.com/office/drawing/2014/main" xmlns="" id="{845C7622-407E-43FB-3D35-F679C736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9764">
            <a:off x="576794" y="3459076"/>
            <a:ext cx="673929" cy="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8DD2EB-D0BB-E805-0084-BA655CC7909D}"/>
              </a:ext>
            </a:extLst>
          </p:cNvPr>
          <p:cNvSpPr/>
          <p:nvPr/>
        </p:nvSpPr>
        <p:spPr>
          <a:xfrm>
            <a:off x="1348153" y="3381934"/>
            <a:ext cx="32238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Общие зубные щетки, бритвы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84C796-DBB1-65CA-096D-BA81EC03BE85}"/>
              </a:ext>
            </a:extLst>
          </p:cNvPr>
          <p:cNvSpPr/>
          <p:nvPr/>
        </p:nvSpPr>
        <p:spPr>
          <a:xfrm>
            <a:off x="1348153" y="4543674"/>
            <a:ext cx="33645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Незащищённый половой акт </a:t>
            </a:r>
          </a:p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(особенно</a:t>
            </a:r>
          </a:p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гомосексуальный)</a:t>
            </a:r>
          </a:p>
        </p:txBody>
      </p:sp>
      <p:pic>
        <p:nvPicPr>
          <p:cNvPr id="8" name="Picture 23" descr="Пол">
            <a:extLst>
              <a:ext uri="{FF2B5EF4-FFF2-40B4-BE49-F238E27FC236}">
                <a16:creationId xmlns:a16="http://schemas.microsoft.com/office/drawing/2014/main" xmlns="" id="{BF959818-C9D7-EE4D-0828-C9C92BB3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" y="45642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80D779E-40AE-7D1C-852C-3978E0EB80E0}"/>
              </a:ext>
            </a:extLst>
          </p:cNvPr>
          <p:cNvSpPr/>
          <p:nvPr/>
        </p:nvSpPr>
        <p:spPr>
          <a:xfrm>
            <a:off x="1615827" y="5909846"/>
            <a:ext cx="323998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Тату, пирсинг, маникюр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3935FA00-82E3-AE5E-941E-21263F5F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5" y="5732498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Пирсинг">
            <a:extLst>
              <a:ext uri="{FF2B5EF4-FFF2-40B4-BE49-F238E27FC236}">
                <a16:creationId xmlns:a16="http://schemas.microsoft.com/office/drawing/2014/main" xmlns="" id="{6BAD2021-5336-784D-6995-A7F3FC8C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4" y="57332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Вкус">
            <a:extLst>
              <a:ext uri="{FF2B5EF4-FFF2-40B4-BE49-F238E27FC236}">
                <a16:creationId xmlns:a16="http://schemas.microsoft.com/office/drawing/2014/main" xmlns="" id="{D9D528B5-E475-2187-A6FB-7D45D956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71" y="3627563"/>
            <a:ext cx="952980" cy="8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191CB9-8A2C-4335-AC85-564F9A4638AB}"/>
              </a:ext>
            </a:extLst>
          </p:cNvPr>
          <p:cNvSpPr txBox="1"/>
          <p:nvPr/>
        </p:nvSpPr>
        <p:spPr>
          <a:xfrm>
            <a:off x="6228184" y="3685624"/>
            <a:ext cx="27602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Парентеральное попадание инфицированной крови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9A117EE-3228-A25A-FC20-AE7A57582F97}"/>
              </a:ext>
            </a:extLst>
          </p:cNvPr>
          <p:cNvSpPr/>
          <p:nvPr/>
        </p:nvSpPr>
        <p:spPr>
          <a:xfrm>
            <a:off x="6228184" y="5147722"/>
            <a:ext cx="2520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Донорство крови </a:t>
            </a:r>
          </a:p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и органов 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F8FF392A-E257-3332-B3B0-1625948E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86" y="4902031"/>
            <a:ext cx="875549" cy="87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3B9BC41-775C-9CEE-F1DB-B1B87FD92C15}"/>
              </a:ext>
            </a:extLst>
          </p:cNvPr>
          <p:cNvSpPr/>
          <p:nvPr/>
        </p:nvSpPr>
        <p:spPr>
          <a:xfrm>
            <a:off x="3730642" y="1572746"/>
            <a:ext cx="487380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Нестерильные иглы и шприцы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6B5F7F-5805-0C6B-091C-D9640168CD76}"/>
              </a:ext>
            </a:extLst>
          </p:cNvPr>
          <p:cNvSpPr txBox="1"/>
          <p:nvPr/>
        </p:nvSpPr>
        <p:spPr>
          <a:xfrm>
            <a:off x="875575" y="493918"/>
            <a:ext cx="7975046" cy="5305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ПУТИ ПЕРЕДАЧИ ИНФЕКЦИИ</a:t>
            </a:r>
            <a:endParaRPr lang="ru-RU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E78DB4A-9AFF-D0EB-976C-661E00B9916C}"/>
              </a:ext>
            </a:extLst>
          </p:cNvPr>
          <p:cNvSpPr/>
          <p:nvPr/>
        </p:nvSpPr>
        <p:spPr>
          <a:xfrm>
            <a:off x="5909861" y="2280017"/>
            <a:ext cx="307856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prstClr val="black"/>
                </a:solidFill>
                <a:latin typeface="Trebuchet MS"/>
              </a:rPr>
              <a:t>Нестерильные медицинские инструменты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930D80E-E2A8-D716-A6EA-5BFDF829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95" y="1143845"/>
            <a:ext cx="1214894" cy="12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Инструменты стоматолога">
            <a:extLst>
              <a:ext uri="{FF2B5EF4-FFF2-40B4-BE49-F238E27FC236}">
                <a16:creationId xmlns:a16="http://schemas.microsoft.com/office/drawing/2014/main" xmlns="" id="{E6CF3FF4-9A6B-8FD2-1FF1-DCC59162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41" y="2426263"/>
            <a:ext cx="102172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88D4C2-5EE9-549F-8E92-DE38688B2074}"/>
              </a:ext>
            </a:extLst>
          </p:cNvPr>
          <p:cNvSpPr txBox="1"/>
          <p:nvPr/>
        </p:nvSpPr>
        <p:spPr>
          <a:xfrm>
            <a:off x="467544" y="548680"/>
            <a:ext cx="8424936" cy="344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Инкубационный период </a:t>
            </a:r>
          </a:p>
          <a:p>
            <a:pPr indent="450215" algn="just">
              <a:lnSpc>
                <a:spcPct val="107000"/>
              </a:lnSpc>
            </a:pP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(период от момента заражения до выработки антител или появления клинической симптоматики) при ГC - колеблется от </a:t>
            </a:r>
            <a:r>
              <a:rPr lang="ru-RU" sz="3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3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180 </a:t>
            </a:r>
            <a:r>
              <a:rPr lang="ru-RU" sz="3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календарных дней, чаще составляя </a:t>
            </a:r>
            <a:r>
              <a:rPr lang="ru-RU" sz="3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6 - 8 недель</a:t>
            </a:r>
            <a:endParaRPr lang="ru-RU" sz="3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411956F-263B-9527-53D8-0263E22B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6" y="4149080"/>
            <a:ext cx="7858832" cy="23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f3b672b52ea72b51a4dfdf712d6d3292ad48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754</Words>
  <Application>Microsoft Office PowerPoint</Application>
  <PresentationFormat>Экран (4:3)</PresentationFormat>
  <Paragraphs>93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Тема Office</vt:lpstr>
      <vt:lpstr>НЕДЕЛЯ ПО БОРЬБЕ С ЗАРАЖЕНИЕМ И РАСПРОСТРАНЕНИЕМ ХРОНИЧЕСКОГО ВИРУСНОГО ГЕПАТИТА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* Общее недомогание   * Тошнота или снижение аппетита  * Боли в области желудка  * Потемнение мочи  * Пожелтение кожи и склер глаз (желтуха)  * Лихорадка  * Мышечные и суставные боли </vt:lpstr>
      <vt:lpstr>КАК ПОНЯТЬ, ЧТО У МЕНЯ ГЕПАТИТ С?</vt:lpstr>
      <vt:lpstr>Презентация PowerPoint</vt:lpstr>
      <vt:lpstr>ЛЕЧЕНИЕ ГЕПАТИТА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стол</dc:title>
  <dc:creator>obstinate</dc:creator>
  <dc:description>Шаблон презентации с сайта https://presentation-creation.ru/</dc:description>
  <cp:lastModifiedBy>User</cp:lastModifiedBy>
  <cp:revision>915</cp:revision>
  <dcterms:created xsi:type="dcterms:W3CDTF">2018-02-25T09:09:03Z</dcterms:created>
  <dcterms:modified xsi:type="dcterms:W3CDTF">2024-03-14T07:53:27Z</dcterms:modified>
</cp:coreProperties>
</file>